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7"/>
  </p:notesMasterIdLst>
  <p:sldIdLst>
    <p:sldId id="263" r:id="rId2"/>
    <p:sldId id="322" r:id="rId3"/>
    <p:sldId id="280" r:id="rId4"/>
    <p:sldId id="262" r:id="rId5"/>
    <p:sldId id="265" r:id="rId6"/>
    <p:sldId id="278" r:id="rId7"/>
    <p:sldId id="266" r:id="rId8"/>
    <p:sldId id="267" r:id="rId9"/>
    <p:sldId id="268" r:id="rId10"/>
    <p:sldId id="271" r:id="rId11"/>
    <p:sldId id="272" r:id="rId12"/>
    <p:sldId id="270" r:id="rId13"/>
    <p:sldId id="269" r:id="rId14"/>
    <p:sldId id="274" r:id="rId15"/>
    <p:sldId id="275" r:id="rId16"/>
    <p:sldId id="273" r:id="rId17"/>
    <p:sldId id="276" r:id="rId18"/>
    <p:sldId id="277" r:id="rId19"/>
    <p:sldId id="281" r:id="rId20"/>
    <p:sldId id="304" r:id="rId21"/>
    <p:sldId id="349" r:id="rId22"/>
    <p:sldId id="264" r:id="rId23"/>
    <p:sldId id="282" r:id="rId24"/>
    <p:sldId id="307" r:id="rId25"/>
    <p:sldId id="259" r:id="rId26"/>
    <p:sldId id="308" r:id="rId27"/>
    <p:sldId id="310" r:id="rId28"/>
    <p:sldId id="309" r:id="rId29"/>
    <p:sldId id="311" r:id="rId30"/>
    <p:sldId id="312" r:id="rId31"/>
    <p:sldId id="313" r:id="rId32"/>
    <p:sldId id="314" r:id="rId33"/>
    <p:sldId id="315" r:id="rId34"/>
    <p:sldId id="316" r:id="rId35"/>
    <p:sldId id="317" r:id="rId36"/>
    <p:sldId id="318" r:id="rId37"/>
    <p:sldId id="319" r:id="rId38"/>
    <p:sldId id="320" r:id="rId39"/>
    <p:sldId id="321" r:id="rId40"/>
    <p:sldId id="323" r:id="rId41"/>
    <p:sldId id="325" r:id="rId42"/>
    <p:sldId id="326" r:id="rId43"/>
    <p:sldId id="293" r:id="rId44"/>
    <p:sldId id="294" r:id="rId45"/>
    <p:sldId id="332" r:id="rId46"/>
    <p:sldId id="333" r:id="rId47"/>
    <p:sldId id="331" r:id="rId48"/>
    <p:sldId id="350" r:id="rId49"/>
    <p:sldId id="283" r:id="rId50"/>
    <p:sldId id="284" r:id="rId51"/>
    <p:sldId id="292" r:id="rId52"/>
    <p:sldId id="340" r:id="rId53"/>
    <p:sldId id="342" r:id="rId54"/>
    <p:sldId id="343" r:id="rId55"/>
    <p:sldId id="345" r:id="rId56"/>
    <p:sldId id="334" r:id="rId57"/>
    <p:sldId id="335" r:id="rId58"/>
    <p:sldId id="341" r:id="rId59"/>
    <p:sldId id="336" r:id="rId60"/>
    <p:sldId id="351" r:id="rId61"/>
    <p:sldId id="285" r:id="rId62"/>
    <p:sldId id="286" r:id="rId63"/>
    <p:sldId id="346" r:id="rId64"/>
    <p:sldId id="339" r:id="rId65"/>
    <p:sldId id="295" r:id="rId66"/>
    <p:sldId id="298" r:id="rId67"/>
    <p:sldId id="300" r:id="rId68"/>
    <p:sldId id="301" r:id="rId69"/>
    <p:sldId id="302" r:id="rId70"/>
    <p:sldId id="296" r:id="rId71"/>
    <p:sldId id="297" r:id="rId72"/>
    <p:sldId id="305" r:id="rId73"/>
    <p:sldId id="347" r:id="rId74"/>
    <p:sldId id="337" r:id="rId75"/>
    <p:sldId id="306" r:id="rId76"/>
    <p:sldId id="352" r:id="rId77"/>
    <p:sldId id="287" r:id="rId78"/>
    <p:sldId id="290" r:id="rId79"/>
    <p:sldId id="348" r:id="rId80"/>
    <p:sldId id="327" r:id="rId81"/>
    <p:sldId id="328" r:id="rId82"/>
    <p:sldId id="329" r:id="rId83"/>
    <p:sldId id="299" r:id="rId84"/>
    <p:sldId id="330" r:id="rId85"/>
    <p:sldId id="291" r:id="rId86"/>
  </p:sldIdLst>
  <p:sldSz cx="9144000" cy="5143500" type="screen16x9"/>
  <p:notesSz cx="6858000" cy="9144000"/>
  <p:embeddedFontLst>
    <p:embeddedFont>
      <p:font typeface="Calibri" panose="020F0502020204030204" pitchFamily="34" charset="0"/>
      <p:regular r:id="rId88"/>
      <p:bold r:id="rId89"/>
      <p:italic r:id="rId90"/>
      <p:boldItalic r:id="rId91"/>
    </p:embeddedFont>
    <p:embeddedFont>
      <p:font typeface="Montserrat" pitchFamily="2" charset="77"/>
      <p:regular r:id="rId92"/>
      <p:bold r:id="rId93"/>
      <p:italic r:id="rId94"/>
      <p:boldItalic r:id="rId95"/>
    </p:embeddedFont>
    <p:embeddedFont>
      <p:font typeface="Roboto Mono" pitchFamily="49"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 id="322"/>
          </p14:sldIdLst>
        </p14:section>
        <p14:section name="Chapter 1" id="{244B457A-80E3-E94B-BBAE-D6ADA51EF264}">
          <p14:sldIdLst>
            <p14:sldId id="280"/>
            <p14:sldId id="262"/>
            <p14:sldId id="265"/>
            <p14:sldId id="278"/>
            <p14:sldId id="266"/>
            <p14:sldId id="267"/>
            <p14:sldId id="268"/>
            <p14:sldId id="271"/>
            <p14:sldId id="272"/>
            <p14:sldId id="270"/>
            <p14:sldId id="269"/>
            <p14:sldId id="274"/>
            <p14:sldId id="275"/>
            <p14:sldId id="273"/>
            <p14:sldId id="276"/>
            <p14:sldId id="277"/>
            <p14:sldId id="281"/>
            <p14:sldId id="304"/>
            <p14:sldId id="349"/>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350"/>
            <p14:sldId id="283"/>
          </p14:sldIdLst>
        </p14:section>
        <p14:section name="Chapter 3" id="{52689198-E475-6B44-9A56-D9592AFB836A}">
          <p14:sldIdLst>
            <p14:sldId id="284"/>
            <p14:sldId id="292"/>
            <p14:sldId id="340"/>
            <p14:sldId id="342"/>
            <p14:sldId id="343"/>
            <p14:sldId id="345"/>
            <p14:sldId id="334"/>
            <p14:sldId id="335"/>
            <p14:sldId id="341"/>
            <p14:sldId id="336"/>
            <p14:sldId id="351"/>
            <p14:sldId id="285"/>
          </p14:sldIdLst>
        </p14:section>
        <p14:section name="Chapter 4" id="{34C94E90-130D-764F-A21B-DB99A673A762}">
          <p14:sldIdLst>
            <p14:sldId id="286"/>
            <p14:sldId id="346"/>
            <p14:sldId id="339"/>
            <p14:sldId id="295"/>
            <p14:sldId id="298"/>
            <p14:sldId id="300"/>
            <p14:sldId id="301"/>
            <p14:sldId id="302"/>
            <p14:sldId id="296"/>
            <p14:sldId id="297"/>
            <p14:sldId id="305"/>
            <p14:sldId id="347"/>
            <p14:sldId id="337"/>
            <p14:sldId id="306"/>
            <p14:sldId id="352"/>
            <p14:sldId id="287"/>
          </p14:sldIdLst>
        </p14:section>
        <p14:section name="Chapter 5" id="{B6459EA9-C213-5345-81CD-AC96C0C2163D}">
          <p14:sldIdLst>
            <p14:sldId id="290"/>
            <p14:sldId id="348"/>
            <p14:sldId id="327"/>
            <p14:sldId id="328"/>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92"/>
    <p:restoredTop sz="73289"/>
  </p:normalViewPr>
  <p:slideViewPr>
    <p:cSldViewPr snapToGrid="0">
      <p:cViewPr>
        <p:scale>
          <a:sx n="140" d="100"/>
          <a:sy n="140" d="100"/>
        </p:scale>
        <p:origin x="832" y="312"/>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157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558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845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868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021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432837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t>Corners:</a:t>
            </a:r>
          </a:p>
          <a:p>
            <a:pPr lvl="1"/>
            <a:r>
              <a:rPr lang="en-US" dirty="0"/>
              <a:t>Have you worked with the FASRC before?</a:t>
            </a:r>
          </a:p>
          <a:p>
            <a:pPr lvl="1"/>
            <a:r>
              <a:rPr lang="en-US" dirty="0"/>
              <a:t>The command line?</a:t>
            </a:r>
          </a:p>
          <a:p>
            <a:pPr lvl="0"/>
            <a:r>
              <a:rPr lang="en-US" dirty="0"/>
              <a:t>Line: How do you rate your own programming experience level?</a:t>
            </a:r>
          </a:p>
          <a:p>
            <a:endParaRPr lang="en-US" dirty="0"/>
          </a:p>
        </p:txBody>
      </p:sp>
    </p:spTree>
    <p:extLst>
      <p:ext uri="{BB962C8B-B14F-4D97-AF65-F5344CB8AC3E}">
        <p14:creationId xmlns:p14="http://schemas.microsoft.com/office/powerpoint/2010/main" val="2835152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323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69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0908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here.com/platform/geocod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mailto:USER@login.rc.fas.harvard.edu:/DES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rc.fas.harvard.edu/kb/running-jobs/#articleTOC_8"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drive/folders/1k6G9hu8IiaZmMt3MgDw-3vBTtLTpyqdK?usp=sharing" TargetMode="External"/><Relationship Id="rId2" Type="http://schemas.openxmlformats.org/officeDocument/2006/relationships/hyperlink" Target="https://github.com/RGreinacher/python-workshop-gis-big-data/tree/m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oblib.readthedocs.io/en/stabl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s.harvard.edu/workshop-evaluati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85000" lnSpcReduction="20000"/>
          </a:bodyPr>
          <a:lstStyle/>
          <a:p>
            <a:r>
              <a:rPr lang="en-US" dirty="0"/>
              <a:t>Home directory is your primary, private space</a:t>
            </a:r>
          </a:p>
          <a:p>
            <a:pPr lvl="1"/>
            <a:r>
              <a:rPr lang="en-US" dirty="0"/>
              <a:t>100GB</a:t>
            </a:r>
          </a:p>
          <a:p>
            <a:pPr lvl="1"/>
            <a:r>
              <a:rPr lang="en-US" dirty="0"/>
              <a:t>Moderate performance, not suitable for heavy I/O</a:t>
            </a:r>
          </a:p>
          <a:p>
            <a:pPr lvl="1"/>
            <a:endParaRPr lang="en-US" dirty="0"/>
          </a:p>
          <a:p>
            <a:r>
              <a:rPr lang="en-US" dirty="0"/>
              <a:t>Local (node) scratch</a:t>
            </a:r>
          </a:p>
          <a:p>
            <a:pPr lvl="1"/>
            <a:r>
              <a:rPr lang="en-US" dirty="0"/>
              <a:t>/scratch</a:t>
            </a:r>
          </a:p>
          <a:p>
            <a:pPr lvl="1"/>
            <a:r>
              <a:rPr lang="en-US" dirty="0"/>
              <a:t>200-300GB/node (shared with all users on the node!)</a:t>
            </a:r>
          </a:p>
          <a:p>
            <a:pPr lvl="1"/>
            <a:r>
              <a:rPr lang="en-US" b="1" dirty="0"/>
              <a:t>Lives for job duration</a:t>
            </a:r>
          </a:p>
          <a:p>
            <a:pPr lvl="1"/>
            <a:endParaRPr lang="en-US" b="1" dirty="0"/>
          </a:p>
          <a:p>
            <a:r>
              <a:rPr lang="en-US" dirty="0"/>
              <a:t>Global scratch</a:t>
            </a:r>
          </a:p>
          <a:p>
            <a:pPr lvl="1"/>
            <a:r>
              <a:rPr lang="en-US" dirty="0"/>
              <a:t>/n/$SCRATCH</a:t>
            </a:r>
          </a:p>
          <a:p>
            <a:pPr lvl="1"/>
            <a:r>
              <a:rPr lang="en-US" dirty="0"/>
              <a:t>2.4PB (shared with everyone on the cluster)</a:t>
            </a:r>
          </a:p>
          <a:p>
            <a:pPr lvl="1"/>
            <a:r>
              <a:rPr lang="en-US" b="1"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fontScale="92500" lnSpcReduction="10000"/>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pPr lvl="1"/>
            <a:endParaRPr lang="en-US" sz="1600" dirty="0">
              <a:latin typeface="Courier New" panose="02070309020205020404" pitchFamily="49" charset="0"/>
              <a:cs typeface="Courier New" panose="02070309020205020404" pitchFamily="49" charset="0"/>
            </a:endParaRP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pPr lvl="1"/>
            <a:endParaRPr lang="en-US" sz="1800" dirty="0">
              <a:latin typeface="Courier New" panose="02070309020205020404" pitchFamily="49" charset="0"/>
              <a:cs typeface="Courier New" panose="02070309020205020404" pitchFamily="49" charset="0"/>
            </a:endParaRP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converts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lnSpcReduction="10000"/>
          </a:bodyPr>
          <a:lstStyle/>
          <a:p>
            <a:r>
              <a:rPr lang="en-US" dirty="0"/>
              <a:t>Five chapters</a:t>
            </a:r>
          </a:p>
          <a:p>
            <a:pPr lvl="1"/>
            <a:r>
              <a:rPr lang="en-US" dirty="0"/>
              <a:t>Introduction</a:t>
            </a:r>
          </a:p>
          <a:p>
            <a:pPr lvl="1"/>
            <a:r>
              <a:rPr lang="en-US" dirty="0"/>
              <a:t>Case Study &amp; Data Sets</a:t>
            </a:r>
          </a:p>
          <a:p>
            <a:pPr lvl="2"/>
            <a:endParaRPr lang="en-US" dirty="0"/>
          </a:p>
          <a:p>
            <a:pPr marL="596900" lvl="1" indent="0">
              <a:buNone/>
            </a:pPr>
            <a:r>
              <a:rPr lang="en-US" sz="1600" dirty="0">
                <a:solidFill>
                  <a:schemeClr val="bg1">
                    <a:lumMod val="75000"/>
                  </a:schemeClr>
                </a:solidFill>
              </a:rPr>
              <a:t>	––– Lunch Break –––</a:t>
            </a:r>
          </a:p>
          <a:p>
            <a:pPr lvl="2"/>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2301-1726-7C71-7B81-68A971E71F3F}"/>
              </a:ext>
            </a:extLst>
          </p:cNvPr>
          <p:cNvSpPr>
            <a:spLocks noGrp="1"/>
          </p:cNvSpPr>
          <p:nvPr>
            <p:ph type="title"/>
          </p:nvPr>
        </p:nvSpPr>
        <p:spPr/>
        <p:txBody>
          <a:bodyPr>
            <a:normAutofit fontScale="90000"/>
          </a:bodyPr>
          <a:lstStyle/>
          <a:p>
            <a:r>
              <a:rPr lang="en-US" dirty="0"/>
              <a:t>Summary of Chapter 1</a:t>
            </a:r>
          </a:p>
        </p:txBody>
      </p:sp>
      <p:sp>
        <p:nvSpPr>
          <p:cNvPr id="3" name="Text Placeholder 2">
            <a:extLst>
              <a:ext uri="{FF2B5EF4-FFF2-40B4-BE49-F238E27FC236}">
                <a16:creationId xmlns:a16="http://schemas.microsoft.com/office/drawing/2014/main" id="{4512726E-0C20-04E5-367B-C6B1EC6F9504}"/>
              </a:ext>
            </a:extLst>
          </p:cNvPr>
          <p:cNvSpPr>
            <a:spLocks noGrp="1"/>
          </p:cNvSpPr>
          <p:nvPr>
            <p:ph type="body" idx="1"/>
          </p:nvPr>
        </p:nvSpPr>
        <p:spPr/>
        <p:txBody>
          <a:bodyPr>
            <a:normAutofit/>
          </a:bodyPr>
          <a:lstStyle/>
          <a:p>
            <a:r>
              <a:rPr lang="en-US" dirty="0"/>
              <a:t>Web and CLI</a:t>
            </a:r>
          </a:p>
          <a:p>
            <a:pPr lvl="1"/>
            <a:r>
              <a:rPr lang="en-US" dirty="0"/>
              <a:t>The FASRC is accessible through the web and via the CLI</a:t>
            </a:r>
          </a:p>
          <a:p>
            <a:pPr lvl="1"/>
            <a:r>
              <a:rPr lang="en-US" dirty="0"/>
              <a:t>The command line is the main access channel</a:t>
            </a:r>
          </a:p>
          <a:p>
            <a:pPr lvl="1"/>
            <a:endParaRPr lang="en-US" dirty="0"/>
          </a:p>
          <a:p>
            <a:r>
              <a:rPr lang="en-US" dirty="0"/>
              <a:t>SLURM</a:t>
            </a:r>
          </a:p>
          <a:p>
            <a:pPr lvl="1"/>
            <a:r>
              <a:rPr lang="en-US" dirty="0"/>
              <a:t>SLURM manages resource requests</a:t>
            </a:r>
          </a:p>
          <a:p>
            <a:pPr lvl="1"/>
            <a:r>
              <a:rPr lang="en-US" dirty="0"/>
              <a:t>Resources must be known beforehand</a:t>
            </a:r>
          </a:p>
        </p:txBody>
      </p:sp>
    </p:spTree>
    <p:extLst>
      <p:ext uri="{BB962C8B-B14F-4D97-AF65-F5344CB8AC3E}">
        <p14:creationId xmlns:p14="http://schemas.microsoft.com/office/powerpoint/2010/main" val="1098105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5" name="Rectangle 4">
            <a:extLst>
              <a:ext uri="{FF2B5EF4-FFF2-40B4-BE49-F238E27FC236}">
                <a16:creationId xmlns:a16="http://schemas.microsoft.com/office/drawing/2014/main" id="{E97340F0-1E44-2CAE-4534-02E261A6FC3F}"/>
              </a:ext>
            </a:extLst>
          </p:cNvPr>
          <p:cNvSpPr/>
          <p:nvPr/>
        </p:nvSpPr>
        <p:spPr>
          <a:xfrm>
            <a:off x="3630168" y="4361688"/>
            <a:ext cx="1972772" cy="720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659305"/>
          </a:xfrm>
        </p:spPr>
        <p:txBody>
          <a:bodyPr>
            <a:normAutofit lnSpcReduction="10000"/>
          </a:bodyPr>
          <a:lstStyle/>
          <a:p>
            <a:r>
              <a:rPr lang="en-US" sz="2000" dirty="0"/>
              <a:t>41,765 pairs</a:t>
            </a:r>
            <a:br>
              <a:rPr lang="en-US" sz="2000" dirty="0"/>
            </a:br>
            <a:r>
              <a:rPr lang="en-US" sz="1150" dirty="0">
                <a:hlinkClick r:id="rId3"/>
              </a:rPr>
              <a:t>https://www.here.com/platform/geocoding</a:t>
            </a:r>
            <a:endParaRPr lang="en-US" sz="1150" dirty="0"/>
          </a:p>
          <a:p>
            <a:pPr lvl="1"/>
            <a:endParaRPr lang="en-US" dirty="0"/>
          </a:p>
          <a:p>
            <a:r>
              <a:rPr lang="en-US" sz="2000" dirty="0"/>
              <a:t>Provides coordinates for each country-state-country pair</a:t>
            </a:r>
          </a:p>
          <a:p>
            <a:pPr lvl="1"/>
            <a:endParaRPr lang="en-US" sz="1600" dirty="0"/>
          </a:p>
          <a:p>
            <a:r>
              <a:rPr lang="en-US" sz="2000" dirty="0"/>
              <a:t>Different providers, “Here Maps” in this case</a:t>
            </a:r>
          </a:p>
          <a:p>
            <a:pPr lvl="1"/>
            <a:r>
              <a:rPr lang="en-US" sz="1600" dirty="0"/>
              <a:t>Demo code in repo</a:t>
            </a:r>
            <a:br>
              <a:rPr lang="en-US" sz="1600" dirty="0"/>
            </a:br>
            <a:r>
              <a:rPr lang="en-US" sz="1600" dirty="0">
                <a:latin typeface="Courier New" panose="02070309020205020404" pitchFamily="49" charset="0"/>
                <a:cs typeface="Courier New" panose="02070309020205020404" pitchFamily="49" charset="0"/>
              </a:rPr>
              <a:t>geocoding </a:t>
            </a:r>
            <a:r>
              <a:rPr lang="en-US" sz="1600" dirty="0" err="1">
                <a:latin typeface="Courier New" panose="02070309020205020404" pitchFamily="49" charset="0"/>
                <a:cs typeface="Courier New" panose="02070309020205020404" pitchFamily="49" charset="0"/>
              </a:rPr>
              <a:t>example.py</a:t>
            </a:r>
            <a:endParaRPr lang="en-US" sz="1600" dirty="0"/>
          </a:p>
        </p:txBody>
      </p:sp>
    </p:spTree>
    <p:extLst>
      <p:ext uri="{BB962C8B-B14F-4D97-AF65-F5344CB8AC3E}">
        <p14:creationId xmlns:p14="http://schemas.microsoft.com/office/powerpoint/2010/main" val="156774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lvl="1"/>
            <a:endParaRPr lang="en-US" dirty="0"/>
          </a:p>
          <a:p>
            <a:pPr marL="596900" indent="-457200">
              <a:buFont typeface="+mj-lt"/>
              <a:buAutoNum type="arabicPeriod"/>
            </a:pPr>
            <a:r>
              <a:rPr lang="en-US" dirty="0"/>
              <a:t>Move data &amp; code to the Cluster</a:t>
            </a:r>
          </a:p>
          <a:p>
            <a:pPr marL="1054100" lvl="1" indent="-457200">
              <a:buFont typeface="+mj-lt"/>
              <a:buAutoNum type="arabicPeriod"/>
            </a:pPr>
            <a:endParaRPr lang="en-US" dirty="0"/>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lnSpcReduction="10000"/>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“Divide and conquer”</a:t>
            </a:r>
          </a:p>
          <a:p>
            <a:pPr lvl="2"/>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2</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Openly available data sets</a:t>
            </a:r>
          </a:p>
          <a:p>
            <a:pPr lvl="1"/>
            <a:r>
              <a:rPr lang="en-US" dirty="0"/>
              <a:t>TSGI &amp; NOAA CPC precipitation</a:t>
            </a:r>
          </a:p>
          <a:p>
            <a:pPr lvl="1"/>
            <a:r>
              <a:rPr lang="en-US" dirty="0"/>
              <a:t>Join both using a geocoding look-up table</a:t>
            </a:r>
          </a:p>
          <a:p>
            <a:pPr lvl="1"/>
            <a:r>
              <a:rPr lang="en-US" dirty="0"/>
              <a:t>Translate county coordinates to best-matching precipitation data</a:t>
            </a:r>
          </a:p>
          <a:p>
            <a:pPr lvl="1"/>
            <a:endParaRPr lang="en-US" dirty="0"/>
          </a:p>
          <a:p>
            <a:r>
              <a:rPr lang="en-US" dirty="0"/>
              <a:t>Toy examples locally, full scale version remotely</a:t>
            </a:r>
          </a:p>
          <a:p>
            <a:endParaRPr lang="en-US" dirty="0"/>
          </a:p>
          <a:p>
            <a:r>
              <a:rPr lang="en-US" dirty="0"/>
              <a:t>We now have a functional prototype for our research question</a:t>
            </a:r>
          </a:p>
        </p:txBody>
      </p:sp>
    </p:spTree>
    <p:extLst>
      <p:ext uri="{BB962C8B-B14F-4D97-AF65-F5344CB8AC3E}">
        <p14:creationId xmlns:p14="http://schemas.microsoft.com/office/powerpoint/2010/main" val="606446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Short round of introduction</a:t>
            </a:r>
          </a:p>
          <a:p>
            <a:pPr lvl="1"/>
            <a:r>
              <a:rPr lang="en-US" dirty="0"/>
              <a:t>Name &amp; field of research</a:t>
            </a:r>
          </a:p>
          <a:p>
            <a:pPr lvl="1"/>
            <a:r>
              <a:rPr lang="en-US" dirty="0"/>
              <a:t>Why are you here? What do you hope to take away from this workshop? What do you want to use HPC for?</a:t>
            </a:r>
          </a:p>
          <a:p>
            <a:pPr lvl="1"/>
            <a:endParaRPr lang="en-US" dirty="0"/>
          </a:p>
          <a:p>
            <a:r>
              <a:rPr lang="en-US" dirty="0"/>
              <a:t>Warm up</a:t>
            </a:r>
          </a:p>
          <a:p>
            <a:pPr lvl="1"/>
            <a:r>
              <a:rPr lang="en-US" dirty="0"/>
              <a:t>Have you worked with the FASRC before? The command line?</a:t>
            </a:r>
          </a:p>
          <a:p>
            <a:pPr lvl="1"/>
            <a:r>
              <a:rPr lang="en-US" dirty="0"/>
              <a:t>How do you rate your own programming experience level?</a:t>
            </a:r>
          </a:p>
        </p:txBody>
      </p:sp>
    </p:spTree>
    <p:extLst>
      <p:ext uri="{BB962C8B-B14F-4D97-AF65-F5344CB8AC3E}">
        <p14:creationId xmlns:p14="http://schemas.microsoft.com/office/powerpoint/2010/main" val="252853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dirty="0"/>
              <a:t>Parallelism</a:t>
            </a:r>
          </a:p>
          <a:p>
            <a:r>
              <a:rPr lang="en-US" dirty="0"/>
              <a:t>Memory</a:t>
            </a:r>
          </a:p>
          <a:p>
            <a:r>
              <a:rPr lang="en-US" dirty="0"/>
              <a:t>Storage</a:t>
            </a:r>
          </a:p>
          <a:p>
            <a:r>
              <a:rPr lang="en-US" b="1" dirty="0"/>
              <a:t>Environment and Dependencies</a:t>
            </a:r>
          </a:p>
          <a:p>
            <a:r>
              <a:rPr lang="en-US" b="1" dirty="0"/>
              <a:t>Batch Systems</a:t>
            </a:r>
          </a:p>
          <a:p>
            <a:r>
              <a:rPr lang="en-US" b="1" dirty="0"/>
              <a:t>Data Transfer</a:t>
            </a:r>
          </a:p>
          <a:p>
            <a:r>
              <a:rPr lang="en-US" b="1" dirty="0"/>
              <a:t>Error Handling and Debugging</a:t>
            </a:r>
          </a:p>
          <a:p>
            <a:r>
              <a:rPr lang="en-US" dirty="0"/>
              <a:t>Optimizations</a:t>
            </a:r>
          </a:p>
          <a:p>
            <a:r>
              <a:rPr lang="en-US" dirty="0"/>
              <a:t>Networking</a:t>
            </a:r>
          </a:p>
          <a:p>
            <a:r>
              <a:rPr lang="en-US" dirty="0"/>
              <a:t>Code Scalability</a:t>
            </a:r>
          </a:p>
        </p:txBody>
      </p:sp>
    </p:spTree>
    <p:extLst>
      <p:ext uri="{BB962C8B-B14F-4D97-AF65-F5344CB8AC3E}">
        <p14:creationId xmlns:p14="http://schemas.microsoft.com/office/powerpoint/2010/main" val="356870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154A-D761-1F8B-C1B3-D271C22A4B59}"/>
              </a:ext>
            </a:extLst>
          </p:cNvPr>
          <p:cNvSpPr>
            <a:spLocks noGrp="1"/>
          </p:cNvSpPr>
          <p:nvPr>
            <p:ph type="title"/>
          </p:nvPr>
        </p:nvSpPr>
        <p:spPr/>
        <p:txBody>
          <a:bodyPr>
            <a:normAutofit fontScale="90000"/>
          </a:bodyPr>
          <a:lstStyle/>
          <a:p>
            <a:r>
              <a:rPr lang="en-US" dirty="0"/>
              <a:t>Copy your Script to the FASRC</a:t>
            </a:r>
          </a:p>
        </p:txBody>
      </p:sp>
      <p:sp>
        <p:nvSpPr>
          <p:cNvPr id="3" name="Text Placeholder 2">
            <a:extLst>
              <a:ext uri="{FF2B5EF4-FFF2-40B4-BE49-F238E27FC236}">
                <a16:creationId xmlns:a16="http://schemas.microsoft.com/office/drawing/2014/main" id="{F334891C-1623-84AB-FA45-D4F38E52445E}"/>
              </a:ext>
            </a:extLst>
          </p:cNvPr>
          <p:cNvSpPr>
            <a:spLocks noGrp="1"/>
          </p:cNvSpPr>
          <p:nvPr>
            <p:ph type="body" idx="1"/>
          </p:nvPr>
        </p:nvSpPr>
        <p:spPr/>
        <p:txBody>
          <a:bodyPr>
            <a:normAutofit lnSpcReduction="10000"/>
          </a:bodyPr>
          <a:lstStyle/>
          <a:p>
            <a:r>
              <a:rPr lang="en-US" dirty="0"/>
              <a:t>Using the command line or the web interface</a:t>
            </a:r>
          </a:p>
          <a:p>
            <a:pPr lvl="1"/>
            <a:r>
              <a:rPr lang="en-US" sz="1800" kern="100" dirty="0" err="1">
                <a:effectLst/>
                <a:latin typeface="Courier New" panose="02070309020205020404" pitchFamily="49" charset="0"/>
                <a:ea typeface="Calibri" panose="020F0502020204030204" pitchFamily="34" charset="0"/>
                <a:cs typeface="Times New Roman" panose="02020603050405020304" pitchFamily="18" charset="0"/>
              </a:rPr>
              <a:t>scp</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 -r ./*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hlinkClick r:id="rId2"/>
              </a:rPr>
              <a:t>USER@login.rc.fas.harvard.edu:/DEST/</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dirty="0"/>
              <a:t>Replace </a:t>
            </a:r>
            <a:r>
              <a:rPr lang="en-US" sz="2000" kern="100" dirty="0">
                <a:effectLst/>
                <a:latin typeface="Courier New" panose="02070309020205020404" pitchFamily="49" charset="0"/>
                <a:ea typeface="Calibri" panose="020F0502020204030204" pitchFamily="34" charset="0"/>
                <a:cs typeface="Times New Roman" panose="02020603050405020304" pitchFamily="18" charset="0"/>
              </a:rPr>
              <a:t>USER </a:t>
            </a:r>
            <a:r>
              <a:rPr lang="en-US" dirty="0"/>
              <a:t>and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/DEST/</a:t>
            </a:r>
          </a:p>
          <a:p>
            <a:pPr lvl="1"/>
            <a:r>
              <a:rPr lang="en-US" sz="1800" dirty="0"/>
              <a:t>Alternatively: Use the </a:t>
            </a:r>
            <a:r>
              <a:rPr lang="en-US" sz="1800" dirty="0" err="1"/>
              <a:t>Jupyter</a:t>
            </a:r>
            <a:r>
              <a:rPr lang="en-US" sz="1800" dirty="0"/>
              <a:t> web interface to create a new Python file</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endParaRPr lang="en-US" dirty="0"/>
          </a:p>
          <a:p>
            <a:r>
              <a:rPr lang="en-US" dirty="0"/>
              <a:t>Test in an interactive session</a:t>
            </a:r>
          </a:p>
          <a:p>
            <a:pPr lvl="1"/>
            <a:r>
              <a:rPr lang="en-US" dirty="0"/>
              <a:t>Make sure you run code only on compute nodes</a:t>
            </a:r>
          </a:p>
          <a:p>
            <a:pPr lvl="1"/>
            <a:r>
              <a:rPr lang="en-US" dirty="0"/>
              <a:t>Use the workshop environment we created earlier</a:t>
            </a:r>
          </a:p>
          <a:p>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079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EBE7-780F-1CB7-B08F-F43E35C2F92A}"/>
              </a:ext>
            </a:extLst>
          </p:cNvPr>
          <p:cNvSpPr>
            <a:spLocks noGrp="1"/>
          </p:cNvSpPr>
          <p:nvPr>
            <p:ph type="title"/>
          </p:nvPr>
        </p:nvSpPr>
        <p:spPr/>
        <p:txBody>
          <a:bodyPr>
            <a:normAutofit fontScale="90000"/>
          </a:bodyPr>
          <a:lstStyle/>
          <a:p>
            <a:r>
              <a:rPr lang="en-US" dirty="0"/>
              <a:t>Feedback &amp; Output</a:t>
            </a:r>
          </a:p>
        </p:txBody>
      </p:sp>
      <p:sp>
        <p:nvSpPr>
          <p:cNvPr id="3" name="Text Placeholder 2">
            <a:extLst>
              <a:ext uri="{FF2B5EF4-FFF2-40B4-BE49-F238E27FC236}">
                <a16:creationId xmlns:a16="http://schemas.microsoft.com/office/drawing/2014/main" id="{F5F1424C-2C12-EAFA-8EF0-59C42E3508F0}"/>
              </a:ext>
            </a:extLst>
          </p:cNvPr>
          <p:cNvSpPr>
            <a:spLocks noGrp="1"/>
          </p:cNvSpPr>
          <p:nvPr>
            <p:ph type="body" idx="1"/>
          </p:nvPr>
        </p:nvSpPr>
        <p:spPr>
          <a:xfrm>
            <a:off x="311700" y="1152475"/>
            <a:ext cx="8520600" cy="3456101"/>
          </a:xfrm>
        </p:spPr>
        <p:txBody>
          <a:bodyPr>
            <a:normAutofit fontScale="92500" lnSpcReduction="10000"/>
          </a:bodyPr>
          <a:lstStyle/>
          <a:p>
            <a:r>
              <a:rPr lang="en-US" dirty="0"/>
              <a:t>Feedback is not as easy to obtain, especially when running asynchronously</a:t>
            </a:r>
          </a:p>
          <a:p>
            <a:pPr lvl="1"/>
            <a:r>
              <a:rPr lang="en-US" dirty="0"/>
              <a:t>Add print-statements to your code to log important events</a:t>
            </a:r>
          </a:p>
          <a:p>
            <a:pPr lvl="2"/>
            <a:r>
              <a:rPr lang="en-US" dirty="0"/>
              <a:t>Loaded dataset A, B, C</a:t>
            </a:r>
          </a:p>
          <a:p>
            <a:pPr lvl="2"/>
            <a:r>
              <a:rPr lang="en-US" dirty="0"/>
              <a:t>Finished augmenting tweets with coordinates</a:t>
            </a:r>
          </a:p>
          <a:p>
            <a:pPr lvl="2"/>
            <a:r>
              <a:rPr lang="en-US" dirty="0"/>
              <a:t>Finished analysis</a:t>
            </a:r>
          </a:p>
          <a:p>
            <a:pPr lvl="2"/>
            <a:r>
              <a:rPr lang="en-US" dirty="0"/>
              <a:t>Finished running</a:t>
            </a:r>
          </a:p>
          <a:p>
            <a:pPr lvl="2"/>
            <a:endParaRPr lang="en-US" dirty="0"/>
          </a:p>
          <a:p>
            <a:pPr lvl="1"/>
            <a:r>
              <a:rPr lang="en-US" dirty="0"/>
              <a:t>Write your results to a file</a:t>
            </a:r>
          </a:p>
          <a:p>
            <a:pPr lvl="2"/>
            <a:r>
              <a:rPr lang="en-US" dirty="0"/>
              <a:t>Can’t be the dataset-source directory</a:t>
            </a:r>
          </a:p>
          <a:p>
            <a:pPr lvl="2"/>
            <a:r>
              <a:rPr lang="en-US" dirty="0"/>
              <a:t>Home folder is usable for results files</a:t>
            </a:r>
          </a:p>
        </p:txBody>
      </p:sp>
    </p:spTree>
    <p:extLst>
      <p:ext uri="{BB962C8B-B14F-4D97-AF65-F5344CB8AC3E}">
        <p14:creationId xmlns:p14="http://schemas.microsoft.com/office/powerpoint/2010/main" val="408521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sp>
        <p:nvSpPr>
          <p:cNvPr id="3" name="Text Placeholder 2">
            <a:extLst>
              <a:ext uri="{FF2B5EF4-FFF2-40B4-BE49-F238E27FC236}">
                <a16:creationId xmlns:a16="http://schemas.microsoft.com/office/drawing/2014/main" id="{795540AD-1360-A24C-56CC-719DAB4000BB}"/>
              </a:ext>
            </a:extLst>
          </p:cNvPr>
          <p:cNvSpPr>
            <a:spLocks noGrp="1"/>
          </p:cNvSpPr>
          <p:nvPr>
            <p:ph type="body" idx="1"/>
          </p:nvPr>
        </p:nvSpPr>
        <p:spPr/>
        <p:txBody>
          <a:bodyPr>
            <a:normAutofit/>
          </a:bodyPr>
          <a:lstStyle/>
          <a:p>
            <a:r>
              <a:rPr lang="en-US" dirty="0"/>
              <a:t>Interactive shells good for testing, but submitting jobs is main way to run code</a:t>
            </a:r>
          </a:p>
          <a:p>
            <a:pPr lvl="1"/>
            <a:r>
              <a:rPr lang="en-US" dirty="0"/>
              <a:t>Write a script that defines what should be done</a:t>
            </a:r>
          </a:p>
          <a:p>
            <a:pPr lvl="1"/>
            <a:r>
              <a:rPr lang="en-US" dirty="0"/>
              <a:t>The script also defines the requirements (CPU, mem, …)</a:t>
            </a:r>
          </a:p>
          <a:p>
            <a:pPr lvl="1"/>
            <a:r>
              <a:rPr lang="en-US" dirty="0"/>
              <a:t>Submit job via </a:t>
            </a:r>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myscript.sh</a:t>
            </a:r>
            <a:endParaRPr lang="en-US" dirty="0">
              <a:latin typeface="Courier New" panose="02070309020205020404" pitchFamily="49" charset="0"/>
              <a:cs typeface="Courier New" panose="02070309020205020404" pitchFamily="49" charset="0"/>
            </a:endParaRPr>
          </a:p>
          <a:p>
            <a:pPr marL="114300" indent="0">
              <a:buNone/>
            </a:pPr>
            <a:endParaRPr lang="en-US" dirty="0">
              <a:hlinkClick r:id="rId2"/>
            </a:endParaRPr>
          </a:p>
          <a:p>
            <a:pPr marL="114300" indent="0">
              <a:buNone/>
            </a:pPr>
            <a:r>
              <a:rPr lang="en-US" sz="1800" dirty="0">
                <a:hlinkClick r:id="rId2"/>
              </a:rPr>
              <a:t>https://docs.rc.fas.harvard.edu/kb/running-jobs/#articleTOC_8</a:t>
            </a:r>
            <a:endParaRPr lang="en-US" sz="1800" dirty="0"/>
          </a:p>
          <a:p>
            <a:pPr marL="596900" lvl="1" indent="0">
              <a:buNone/>
            </a:pPr>
            <a:endParaRPr lang="en-US" dirty="0"/>
          </a:p>
        </p:txBody>
      </p:sp>
    </p:spTree>
    <p:extLst>
      <p:ext uri="{BB962C8B-B14F-4D97-AF65-F5344CB8AC3E}">
        <p14:creationId xmlns:p14="http://schemas.microsoft.com/office/powerpoint/2010/main" val="237462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pic>
        <p:nvPicPr>
          <p:cNvPr id="8" name="Picture 7">
            <a:extLst>
              <a:ext uri="{FF2B5EF4-FFF2-40B4-BE49-F238E27FC236}">
                <a16:creationId xmlns:a16="http://schemas.microsoft.com/office/drawing/2014/main" id="{EEF5DF6F-7E0F-C3B7-8065-0116A20A3D56}"/>
              </a:ext>
            </a:extLst>
          </p:cNvPr>
          <p:cNvPicPr>
            <a:picLocks noChangeAspect="1"/>
          </p:cNvPicPr>
          <p:nvPr/>
        </p:nvPicPr>
        <p:blipFill>
          <a:blip r:embed="rId2"/>
          <a:stretch>
            <a:fillRect/>
          </a:stretch>
        </p:blipFill>
        <p:spPr>
          <a:xfrm>
            <a:off x="-1" y="1434620"/>
            <a:ext cx="8938335" cy="3420844"/>
          </a:xfrm>
          <a:prstGeom prst="rect">
            <a:avLst/>
          </a:prstGeom>
        </p:spPr>
      </p:pic>
    </p:spTree>
    <p:extLst>
      <p:ext uri="{BB962C8B-B14F-4D97-AF65-F5344CB8AC3E}">
        <p14:creationId xmlns:p14="http://schemas.microsoft.com/office/powerpoint/2010/main" val="1892790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lnSpcReduction="1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endParaRPr lang="en-US" dirty="0">
              <a:latin typeface="Courier New" panose="02070309020205020404" pitchFamily="49" charset="0"/>
              <a:cs typeface="Courier New" panose="02070309020205020404" pitchFamily="49" charset="0"/>
            </a:endParaRPr>
          </a:p>
          <a:p>
            <a:r>
              <a:rPr lang="en-US" dirty="0"/>
              <a:t>Run your script in an interactive session</a:t>
            </a:r>
          </a:p>
          <a:p>
            <a:pPr lvl="1"/>
            <a:r>
              <a:rPr lang="en-US" dirty="0"/>
              <a:t>Write results to a file</a:t>
            </a:r>
          </a:p>
          <a:p>
            <a:pPr lvl="1"/>
            <a:r>
              <a:rPr lang="en-US" dirty="0"/>
              <a:t>Time the execution</a:t>
            </a:r>
          </a:p>
          <a:p>
            <a:pPr lvl="1"/>
            <a:r>
              <a:rPr lang="en-US" dirty="0"/>
              <a:t>Compare speed with local machine</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Run your script as a </a:t>
            </a:r>
            <a:r>
              <a:rPr lang="en-US" dirty="0" err="1"/>
              <a:t>sbatch</a:t>
            </a:r>
            <a:r>
              <a:rPr lang="en-US" dirty="0"/>
              <a:t> job</a:t>
            </a:r>
          </a:p>
          <a:p>
            <a:pPr lvl="1"/>
            <a:r>
              <a:rPr lang="en-US" dirty="0"/>
              <a:t>Submit your job for asynchronous execution</a:t>
            </a:r>
          </a:p>
          <a:p>
            <a:pPr lvl="1"/>
            <a:endParaRPr lang="en-US" dirty="0"/>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843295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452D8152-4E2A-EB6C-5191-FCC5E97B2535}"/>
              </a:ext>
            </a:extLst>
          </p:cNvPr>
          <p:cNvPicPr>
            <a:picLocks noChangeAspect="1"/>
          </p:cNvPicPr>
          <p:nvPr/>
        </p:nvPicPr>
        <p:blipFill>
          <a:blip r:embed="rId4"/>
          <a:stretch>
            <a:fillRect/>
          </a:stretch>
        </p:blipFill>
        <p:spPr>
          <a:xfrm rot="553644">
            <a:off x="4519727" y="2126726"/>
            <a:ext cx="4949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85000" lnSpcReduction="20000"/>
          </a:bodyPr>
          <a:lstStyle/>
          <a:p>
            <a:r>
              <a:rPr lang="en-US" dirty="0"/>
              <a:t>Files</a:t>
            </a:r>
          </a:p>
          <a:p>
            <a:pPr lvl="1"/>
            <a:r>
              <a:rPr lang="en-US" dirty="0"/>
              <a:t>Slides, exercises, command cheat sheet, and code files</a:t>
            </a:r>
          </a:p>
          <a:p>
            <a:pPr lvl="1"/>
            <a:r>
              <a:rPr lang="en-US" dirty="0"/>
              <a:t>GitHub: </a:t>
            </a:r>
            <a:r>
              <a:rPr lang="en-US" dirty="0">
                <a:hlinkClick r:id="rId2"/>
              </a:rPr>
              <a:t>https://github.com/RGreinacher/python-workshop-gis-big-data/tree/main</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Google Drive: </a:t>
            </a:r>
            <a:r>
              <a:rPr lang="en-US" dirty="0">
                <a:hlinkClick r:id="rId3"/>
              </a:rPr>
              <a:t>https://drive.google.com/drive/folders/</a:t>
            </a:r>
            <a:br>
              <a:rPr lang="en-US" dirty="0">
                <a:hlinkClick r:id="rId3"/>
              </a:rPr>
            </a:br>
            <a:r>
              <a:rPr lang="en-US" dirty="0">
                <a:hlinkClick r:id="rId3"/>
              </a:rPr>
              <a:t>1k6G9hu8IiaZmMt3MgDw-3vBTtLTpyqdK?usp=sharin</a:t>
            </a:r>
            <a:r>
              <a:rPr lang="en-US" dirty="0">
                <a:hlinkClick r:id="rId3"/>
              </a:rPr>
              <a:t>g</a:t>
            </a:r>
            <a:endParaRPr lang="en-US" dirty="0"/>
          </a:p>
        </p:txBody>
      </p:sp>
    </p:spTree>
    <p:extLst>
      <p:ext uri="{BB962C8B-B14F-4D97-AF65-F5344CB8AC3E}">
        <p14:creationId xmlns:p14="http://schemas.microsoft.com/office/powerpoint/2010/main" val="390707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3</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a:bodyPr>
          <a:lstStyle/>
          <a:p>
            <a:r>
              <a:rPr lang="en-US" dirty="0"/>
              <a:t>Transferring scripts to remote environment requires small code changes</a:t>
            </a:r>
          </a:p>
          <a:p>
            <a:pPr lvl="1"/>
            <a:r>
              <a:rPr lang="en-US" dirty="0"/>
              <a:t>Paths to files</a:t>
            </a:r>
          </a:p>
          <a:p>
            <a:pPr lvl="1"/>
            <a:r>
              <a:rPr lang="en-US" dirty="0"/>
              <a:t>Logs</a:t>
            </a:r>
          </a:p>
          <a:p>
            <a:pPr lvl="1"/>
            <a:r>
              <a:rPr lang="en-US" dirty="0"/>
              <a:t>Results</a:t>
            </a:r>
          </a:p>
          <a:p>
            <a:pPr lvl="1"/>
            <a:endParaRPr lang="en-US" dirty="0"/>
          </a:p>
          <a:p>
            <a:r>
              <a:rPr lang="en-US" dirty="0"/>
              <a:t>Running scripts interactively or asynchronously</a:t>
            </a:r>
          </a:p>
        </p:txBody>
      </p:sp>
    </p:spTree>
    <p:extLst>
      <p:ext uri="{BB962C8B-B14F-4D97-AF65-F5344CB8AC3E}">
        <p14:creationId xmlns:p14="http://schemas.microsoft.com/office/powerpoint/2010/main" val="3828763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A19-4010-2C9A-940D-6D8E62F3DA61}"/>
              </a:ext>
            </a:extLst>
          </p:cNvPr>
          <p:cNvSpPr>
            <a:spLocks noGrp="1"/>
          </p:cNvSpPr>
          <p:nvPr>
            <p:ph type="title"/>
          </p:nvPr>
        </p:nvSpPr>
        <p:spPr/>
        <p:txBody>
          <a:bodyPr>
            <a:normAutofit fontScale="90000"/>
          </a:bodyPr>
          <a:lstStyle/>
          <a:p>
            <a:r>
              <a:rPr lang="en-US" dirty="0"/>
              <a:t>Compare Runtime: Local vs. FASRC</a:t>
            </a:r>
          </a:p>
        </p:txBody>
      </p:sp>
      <p:sp>
        <p:nvSpPr>
          <p:cNvPr id="3" name="Text Placeholder 2">
            <a:extLst>
              <a:ext uri="{FF2B5EF4-FFF2-40B4-BE49-F238E27FC236}">
                <a16:creationId xmlns:a16="http://schemas.microsoft.com/office/drawing/2014/main" id="{86CD303E-A255-EE9F-569C-56939C220D1A}"/>
              </a:ext>
            </a:extLst>
          </p:cNvPr>
          <p:cNvSpPr>
            <a:spLocks noGrp="1"/>
          </p:cNvSpPr>
          <p:nvPr>
            <p:ph type="body" idx="1"/>
          </p:nvPr>
        </p:nvSpPr>
        <p:spPr/>
        <p:txBody>
          <a:bodyPr/>
          <a:lstStyle/>
          <a:p>
            <a:r>
              <a:rPr lang="en-US" dirty="0"/>
              <a:t>Which system was faster?</a:t>
            </a:r>
          </a:p>
          <a:p>
            <a:pPr lvl="1"/>
            <a:r>
              <a:rPr lang="en-US" dirty="0"/>
              <a:t>My laptop:</a:t>
            </a:r>
            <a:r>
              <a:rPr lang="en-US" sz="1800" dirty="0">
                <a:latin typeface="Courier New" panose="02070309020205020404" pitchFamily="49" charset="0"/>
                <a:cs typeface="Courier New" panose="02070309020205020404" pitchFamily="49" charset="0"/>
              </a:rPr>
              <a:t> this script took 0:00:10.92sec to execute</a:t>
            </a:r>
            <a:endParaRPr lang="en-US" dirty="0">
              <a:latin typeface="Courier New" panose="02070309020205020404" pitchFamily="49" charset="0"/>
              <a:cs typeface="Courier New" panose="02070309020205020404" pitchFamily="49" charset="0"/>
            </a:endParaRPr>
          </a:p>
          <a:p>
            <a:pPr lvl="1"/>
            <a:r>
              <a:rPr lang="en-US" dirty="0"/>
              <a:t>FASRC:</a:t>
            </a:r>
            <a:r>
              <a:rPr lang="en-US" sz="1800" dirty="0">
                <a:latin typeface="Courier New" panose="02070309020205020404" pitchFamily="49" charset="0"/>
                <a:cs typeface="Courier New" panose="02070309020205020404" pitchFamily="49" charset="0"/>
              </a:rPr>
              <a:t>   this script took 0:00:18.83sec to execute</a:t>
            </a:r>
          </a:p>
          <a:p>
            <a:pPr lvl="1"/>
            <a:endParaRPr lang="en-US" dirty="0">
              <a:latin typeface="Courier New" panose="02070309020205020404" pitchFamily="49" charset="0"/>
              <a:cs typeface="Courier New" panose="02070309020205020404" pitchFamily="49" charset="0"/>
            </a:endParaRPr>
          </a:p>
          <a:p>
            <a:r>
              <a:rPr lang="en-US" dirty="0"/>
              <a:t>Why?</a:t>
            </a:r>
          </a:p>
        </p:txBody>
      </p:sp>
    </p:spTree>
    <p:extLst>
      <p:ext uri="{BB962C8B-B14F-4D97-AF65-F5344CB8AC3E}">
        <p14:creationId xmlns:p14="http://schemas.microsoft.com/office/powerpoint/2010/main" val="304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b="1" dirty="0"/>
              <a:t>Parallelism</a:t>
            </a:r>
          </a:p>
          <a:p>
            <a:r>
              <a:rPr lang="en-US" b="1" dirty="0"/>
              <a:t>Memory</a:t>
            </a:r>
          </a:p>
          <a:p>
            <a:r>
              <a:rPr lang="en-US" b="1" dirty="0"/>
              <a:t>Storage</a:t>
            </a:r>
          </a:p>
          <a:p>
            <a:r>
              <a:rPr lang="en-US" dirty="0"/>
              <a:t>Environment and Dependencies</a:t>
            </a:r>
          </a:p>
          <a:p>
            <a:r>
              <a:rPr lang="en-US" dirty="0"/>
              <a:t>Batch Systems</a:t>
            </a:r>
          </a:p>
          <a:p>
            <a:r>
              <a:rPr lang="en-US" dirty="0"/>
              <a:t>Data Transfer</a:t>
            </a:r>
          </a:p>
          <a:p>
            <a:r>
              <a:rPr lang="en-US" dirty="0"/>
              <a:t>Error Handling and Debugging</a:t>
            </a:r>
          </a:p>
          <a:p>
            <a:r>
              <a:rPr lang="en-US" b="1" dirty="0"/>
              <a:t>Optimizations</a:t>
            </a:r>
          </a:p>
          <a:p>
            <a:r>
              <a:rPr lang="en-US" dirty="0"/>
              <a:t>Networking</a:t>
            </a:r>
          </a:p>
          <a:p>
            <a:r>
              <a:rPr lang="en-US" b="1" dirty="0"/>
              <a:t>Code Scalability</a:t>
            </a:r>
          </a:p>
        </p:txBody>
      </p:sp>
    </p:spTree>
    <p:extLst>
      <p:ext uri="{BB962C8B-B14F-4D97-AF65-F5344CB8AC3E}">
        <p14:creationId xmlns:p14="http://schemas.microsoft.com/office/powerpoint/2010/main" val="3715799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normAutofit/>
          </a:bodyPr>
          <a:lstStyle/>
          <a:p>
            <a:r>
              <a:rPr lang="en-US" dirty="0"/>
              <a:t>Optimize your code</a:t>
            </a:r>
          </a:p>
          <a:p>
            <a:pPr lvl="1"/>
            <a:r>
              <a:rPr lang="en-US" dirty="0"/>
              <a:t>I/O</a:t>
            </a:r>
          </a:p>
          <a:p>
            <a:pPr lvl="1"/>
            <a:r>
              <a:rPr lang="en-US" dirty="0"/>
              <a:t>Memory</a:t>
            </a:r>
          </a:p>
          <a:p>
            <a:pPr lvl="1"/>
            <a:r>
              <a:rPr lang="en-US" dirty="0"/>
              <a:t>Storage</a:t>
            </a:r>
          </a:p>
          <a:p>
            <a:pPr lvl="1"/>
            <a:r>
              <a:rPr lang="en-US" dirty="0"/>
              <a:t>Use parallelization if possible</a:t>
            </a:r>
          </a:p>
          <a:p>
            <a:pPr lvl="1"/>
            <a:endParaRPr lang="en-US" dirty="0"/>
          </a:p>
          <a:p>
            <a:r>
              <a:rPr lang="en-US" dirty="0"/>
              <a:t>Test locally first (toy example approach)</a:t>
            </a:r>
          </a:p>
        </p:txBody>
      </p:sp>
    </p:spTree>
    <p:extLst>
      <p:ext uri="{BB962C8B-B14F-4D97-AF65-F5344CB8AC3E}">
        <p14:creationId xmlns:p14="http://schemas.microsoft.com/office/powerpoint/2010/main" val="579559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Screen your code for optimization potential</a:t>
            </a:r>
          </a:p>
          <a:p>
            <a:pPr lvl="1"/>
            <a:r>
              <a:rPr lang="en-US" dirty="0"/>
              <a:t>Test which parts take the most time</a:t>
            </a:r>
          </a:p>
          <a:p>
            <a:pPr lvl="1"/>
            <a:r>
              <a:rPr lang="en-US" dirty="0"/>
              <a:t>Check if you run the same code repeatedly</a:t>
            </a:r>
          </a:p>
          <a:p>
            <a:pPr lvl="1"/>
            <a:r>
              <a:rPr lang="en-US" dirty="0"/>
              <a:t>Think about parallelization: which parts could profit from parallel execution?</a:t>
            </a:r>
          </a:p>
          <a:p>
            <a:pPr lvl="1"/>
            <a:r>
              <a:rPr lang="en-US" dirty="0"/>
              <a:t>What improvement might have the biggest impact on the performance of your script?</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Implement parallelization using </a:t>
            </a:r>
            <a:r>
              <a:rPr lang="en-US" dirty="0" err="1">
                <a:latin typeface="Courier New" panose="02070309020205020404" pitchFamily="49" charset="0"/>
                <a:cs typeface="Courier New" panose="02070309020205020404" pitchFamily="49" charset="0"/>
              </a:rPr>
              <a:t>joblib</a:t>
            </a:r>
            <a:endParaRPr lang="en-US" dirty="0">
              <a:latin typeface="Courier New" panose="02070309020205020404" pitchFamily="49" charset="0"/>
              <a:cs typeface="Courier New" panose="02070309020205020404" pitchFamily="49" charset="0"/>
            </a:endParaRPr>
          </a:p>
          <a:p>
            <a:pPr lvl="1"/>
            <a:r>
              <a:rPr lang="en-US" dirty="0"/>
              <a:t>When using more resources, adjust your toy example</a:t>
            </a:r>
          </a:p>
          <a:p>
            <a:pPr lvl="2"/>
            <a:r>
              <a:rPr lang="en-US" dirty="0"/>
              <a:t>E.g., run the analysis on data of the entire U.S.</a:t>
            </a:r>
          </a:p>
          <a:p>
            <a:pPr lvl="1"/>
            <a:r>
              <a:rPr lang="en-US" dirty="0">
                <a:hlinkClick r:id="rId3"/>
              </a:rPr>
              <a:t>https://joblib.readthedocs.io/en/stable/</a:t>
            </a:r>
            <a:endParaRPr lang="en-US" dirty="0"/>
          </a:p>
          <a:p>
            <a:pPr lvl="1"/>
            <a:endParaRPr lang="en-US" dirty="0"/>
          </a:p>
          <a:p>
            <a:r>
              <a:rPr lang="en-US" dirty="0"/>
              <a:t>Run the precipitation analysis for the entire world</a:t>
            </a:r>
          </a:p>
          <a:p>
            <a:pPr lvl="1"/>
            <a:r>
              <a:rPr lang="en-US" dirty="0"/>
              <a:t>Use all the data of one year, or even all the data from 2012-2023</a:t>
            </a:r>
          </a:p>
          <a:p>
            <a:pPr lvl="1"/>
            <a:r>
              <a:rPr lang="en-US" dirty="0"/>
              <a:t>Which country is the most “weather-sensitive”?</a:t>
            </a:r>
          </a:p>
          <a:p>
            <a:pPr lvl="1"/>
            <a:endParaRPr lang="en-US" dirty="0"/>
          </a:p>
        </p:txBody>
      </p:sp>
    </p:spTree>
    <p:extLst>
      <p:ext uri="{BB962C8B-B14F-4D97-AF65-F5344CB8AC3E}">
        <p14:creationId xmlns:p14="http://schemas.microsoft.com/office/powerpoint/2010/main" val="2717384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Improve the data analysis</a:t>
            </a:r>
          </a:p>
          <a:p>
            <a:pPr lvl="1"/>
            <a:r>
              <a:rPr lang="en-US" dirty="0"/>
              <a:t>Drop days with only very few tweets (e.g., having at least 10)</a:t>
            </a:r>
          </a:p>
          <a:p>
            <a:pPr lvl="1"/>
            <a:r>
              <a:rPr lang="en-US" dirty="0"/>
              <a:t>Include only such counties, that have at least 20 rainy days</a:t>
            </a:r>
          </a:p>
          <a:p>
            <a:pPr lvl="1"/>
            <a:r>
              <a:rPr lang="en-US" dirty="0"/>
              <a:t>Add a statistical analyses</a:t>
            </a:r>
          </a:p>
          <a:p>
            <a:pPr lvl="2"/>
            <a:r>
              <a:rPr lang="en-US" dirty="0"/>
              <a:t>effect size of difference (e.g., Cohen’s </a:t>
            </a:r>
            <a:r>
              <a:rPr lang="en-US" i="1" dirty="0"/>
              <a:t>d</a:t>
            </a:r>
            <a:r>
              <a:rPr lang="en-US" dirty="0"/>
              <a:t>)</a:t>
            </a:r>
          </a:p>
          <a:p>
            <a:pPr lvl="2"/>
            <a:r>
              <a:rPr lang="en-US" dirty="0"/>
              <a:t>significance testing (e.g., Welch’s </a:t>
            </a:r>
            <a:r>
              <a:rPr lang="en-US" i="1" dirty="0"/>
              <a:t>p</a:t>
            </a:r>
            <a:r>
              <a:rPr lang="en-US" dirty="0"/>
              <a:t>-test)</a:t>
            </a:r>
          </a:p>
          <a:p>
            <a:pPr lvl="1"/>
            <a:r>
              <a:rPr lang="en-US" dirty="0"/>
              <a:t>Only compare days with at least three days rain / no rain in a row</a:t>
            </a:r>
          </a:p>
        </p:txBody>
      </p:sp>
    </p:spTree>
    <p:extLst>
      <p:ext uri="{BB962C8B-B14F-4D97-AF65-F5344CB8AC3E}">
        <p14:creationId xmlns:p14="http://schemas.microsoft.com/office/powerpoint/2010/main" val="3086850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sp>
        <p:nvSpPr>
          <p:cNvPr id="4" name="TextBox 3">
            <a:extLst>
              <a:ext uri="{FF2B5EF4-FFF2-40B4-BE49-F238E27FC236}">
                <a16:creationId xmlns:a16="http://schemas.microsoft.com/office/drawing/2014/main" id="{F150EB97-96BB-2693-1973-8BBEBFCE2C70}"/>
              </a:ext>
            </a:extLst>
          </p:cNvPr>
          <p:cNvSpPr txBox="1"/>
          <p:nvPr/>
        </p:nvSpPr>
        <p:spPr>
          <a:xfrm>
            <a:off x="5708341" y="2980051"/>
            <a:ext cx="1476366"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TODO: Screenshot</a:t>
            </a:r>
          </a:p>
        </p:txBody>
      </p:sp>
      <p:pic>
        <p:nvPicPr>
          <p:cNvPr id="6" name="Picture 5">
            <a:extLst>
              <a:ext uri="{FF2B5EF4-FFF2-40B4-BE49-F238E27FC236}">
                <a16:creationId xmlns:a16="http://schemas.microsoft.com/office/drawing/2014/main" id="{606E05EF-3F0E-8A7C-C7DE-7419048B78FA}"/>
              </a:ext>
            </a:extLst>
          </p:cNvPr>
          <p:cNvPicPr>
            <a:picLocks noChangeAspect="1"/>
          </p:cNvPicPr>
          <p:nvPr/>
        </p:nvPicPr>
        <p:blipFill>
          <a:blip r:embed="rId4"/>
          <a:stretch>
            <a:fillRect/>
          </a:stretch>
        </p:blipFill>
        <p:spPr>
          <a:xfrm rot="619255">
            <a:off x="4536090" y="2126725"/>
            <a:ext cx="4918140"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4</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Optimization is complex</a:t>
            </a:r>
          </a:p>
          <a:p>
            <a:pPr lvl="1"/>
            <a:r>
              <a:rPr lang="en-US" dirty="0"/>
              <a:t>Trade-off between code engineering and runtime</a:t>
            </a:r>
          </a:p>
          <a:p>
            <a:pPr lvl="1"/>
            <a:r>
              <a:rPr lang="en-US" b="1" dirty="0"/>
              <a:t>But: necessary to leverage a HPC!</a:t>
            </a:r>
          </a:p>
          <a:p>
            <a:pPr lvl="1"/>
            <a:endParaRPr lang="en-US" dirty="0"/>
          </a:p>
          <a:p>
            <a:r>
              <a:rPr lang="en-US" dirty="0"/>
              <a:t>No off-the-shelf solution</a:t>
            </a:r>
          </a:p>
          <a:p>
            <a:pPr lvl="1"/>
            <a:r>
              <a:rPr lang="en-US" dirty="0"/>
              <a:t>Reducing I/O (loading data) &amp; inspecting redundancies</a:t>
            </a:r>
            <a:br>
              <a:rPr lang="en-US" dirty="0"/>
            </a:br>
            <a:r>
              <a:rPr lang="en-US" dirty="0"/>
              <a:t>is always a good idea</a:t>
            </a:r>
          </a:p>
          <a:p>
            <a:pPr lvl="1"/>
            <a:r>
              <a:rPr lang="en-US" dirty="0"/>
              <a:t>Understanding the concept of </a:t>
            </a:r>
            <a:r>
              <a:rPr lang="en-US" b="1" dirty="0"/>
              <a:t>parallelization</a:t>
            </a:r>
            <a:br>
              <a:rPr lang="en-US" dirty="0"/>
            </a:br>
            <a:r>
              <a:rPr lang="en-US" dirty="0"/>
              <a:t>(and looking for opportunities to use it) is worthwhile</a:t>
            </a:r>
          </a:p>
        </p:txBody>
      </p:sp>
    </p:spTree>
    <p:extLst>
      <p:ext uri="{BB962C8B-B14F-4D97-AF65-F5344CB8AC3E}">
        <p14:creationId xmlns:p14="http://schemas.microsoft.com/office/powerpoint/2010/main" val="767465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495F-225A-B26A-8B4E-F826E34E793B}"/>
              </a:ext>
            </a:extLst>
          </p:cNvPr>
          <p:cNvSpPr>
            <a:spLocks noGrp="1"/>
          </p:cNvSpPr>
          <p:nvPr>
            <p:ph type="title"/>
          </p:nvPr>
        </p:nvSpPr>
        <p:spPr/>
        <p:txBody>
          <a:bodyPr>
            <a:normAutofit fontScale="90000"/>
          </a:bodyPr>
          <a:lstStyle/>
          <a:p>
            <a:r>
              <a:rPr lang="en-US" dirty="0"/>
              <a:t>Status Update</a:t>
            </a:r>
          </a:p>
        </p:txBody>
      </p:sp>
      <p:sp>
        <p:nvSpPr>
          <p:cNvPr id="3" name="Text Placeholder 2">
            <a:extLst>
              <a:ext uri="{FF2B5EF4-FFF2-40B4-BE49-F238E27FC236}">
                <a16:creationId xmlns:a16="http://schemas.microsoft.com/office/drawing/2014/main" id="{72837D71-19BE-BFF0-CF6C-EA7516B614CA}"/>
              </a:ext>
            </a:extLst>
          </p:cNvPr>
          <p:cNvSpPr>
            <a:spLocks noGrp="1"/>
          </p:cNvSpPr>
          <p:nvPr>
            <p:ph type="body" idx="1"/>
          </p:nvPr>
        </p:nvSpPr>
        <p:spPr/>
        <p:txBody>
          <a:bodyPr/>
          <a:lstStyle/>
          <a:p>
            <a:r>
              <a:rPr lang="en-US" dirty="0"/>
              <a:t>What were you working on, how far did you get?</a:t>
            </a:r>
          </a:p>
          <a:p>
            <a:endParaRPr lang="en-US" dirty="0"/>
          </a:p>
          <a:p>
            <a:r>
              <a:rPr lang="en-US" dirty="0"/>
              <a:t>What’s your most important take away?</a:t>
            </a:r>
          </a:p>
        </p:txBody>
      </p:sp>
    </p:spTree>
    <p:extLst>
      <p:ext uri="{BB962C8B-B14F-4D97-AF65-F5344CB8AC3E}">
        <p14:creationId xmlns:p14="http://schemas.microsoft.com/office/powerpoint/2010/main" val="220412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D913-B917-5267-E9E3-93D64A1DAC71}"/>
              </a:ext>
            </a:extLst>
          </p:cNvPr>
          <p:cNvSpPr>
            <a:spLocks noGrp="1"/>
          </p:cNvSpPr>
          <p:nvPr>
            <p:ph type="title"/>
          </p:nvPr>
        </p:nvSpPr>
        <p:spPr/>
        <p:txBody>
          <a:bodyPr>
            <a:normAutofit fontScale="90000"/>
          </a:bodyPr>
          <a:lstStyle/>
          <a:p>
            <a:r>
              <a:rPr lang="en-US" dirty="0"/>
              <a:t>Wishes and Interests</a:t>
            </a:r>
          </a:p>
        </p:txBody>
      </p:sp>
      <p:sp>
        <p:nvSpPr>
          <p:cNvPr id="3" name="Text Placeholder 2">
            <a:extLst>
              <a:ext uri="{FF2B5EF4-FFF2-40B4-BE49-F238E27FC236}">
                <a16:creationId xmlns:a16="http://schemas.microsoft.com/office/drawing/2014/main" id="{E7CD2D07-714F-3087-CFAF-F4B397CAF4FA}"/>
              </a:ext>
            </a:extLst>
          </p:cNvPr>
          <p:cNvSpPr>
            <a:spLocks noGrp="1"/>
          </p:cNvSpPr>
          <p:nvPr>
            <p:ph type="body" idx="1"/>
          </p:nvPr>
        </p:nvSpPr>
        <p:spPr/>
        <p:txBody>
          <a:bodyPr/>
          <a:lstStyle/>
          <a:p>
            <a:r>
              <a:rPr lang="en-US" dirty="0"/>
              <a:t>TODO</a:t>
            </a:r>
          </a:p>
        </p:txBody>
      </p:sp>
    </p:spTree>
    <p:extLst>
      <p:ext uri="{BB962C8B-B14F-4D97-AF65-F5344CB8AC3E}">
        <p14:creationId xmlns:p14="http://schemas.microsoft.com/office/powerpoint/2010/main" val="2104382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a:t>
            </a:r>
          </a:p>
          <a:p>
            <a:pPr lvl="1"/>
            <a:r>
              <a:rPr lang="en-US" dirty="0" err="1"/>
              <a:t>robertspang@fas.harvard.edu</a:t>
            </a:r>
            <a:endParaRPr lang="en-US" dirty="0"/>
          </a:p>
          <a:p>
            <a:pPr lvl="1"/>
            <a:r>
              <a:rPr lang="en-US" dirty="0"/>
              <a:t>CGA, K00A, 1737 Cambridge Street</a:t>
            </a:r>
          </a:p>
          <a:p>
            <a:pPr lvl="1"/>
            <a:r>
              <a:rPr lang="en-US" dirty="0"/>
              <a:t>Until 13</a:t>
            </a:r>
            <a:r>
              <a:rPr lang="en-US" baseline="30000" dirty="0"/>
              <a:t>th</a:t>
            </a:r>
            <a:r>
              <a:rPr lang="en-US" dirty="0"/>
              <a:t> of October</a:t>
            </a:r>
          </a:p>
        </p:txBody>
      </p:sp>
    </p:spTree>
    <p:extLst>
      <p:ext uri="{BB962C8B-B14F-4D97-AF65-F5344CB8AC3E}">
        <p14:creationId xmlns:p14="http://schemas.microsoft.com/office/powerpoint/2010/main" val="35546399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a:xfrm>
            <a:off x="311700" y="1152475"/>
            <a:ext cx="5311860" cy="3120945"/>
          </a:xfrm>
        </p:spPr>
        <p:txBody>
          <a:bodyPr>
            <a:normAutofit/>
          </a:bodyPr>
          <a:lstStyle/>
          <a:p>
            <a:pPr marL="114300" indent="0">
              <a:buNone/>
            </a:pPr>
            <a:r>
              <a:rPr lang="en-US" dirty="0"/>
              <a:t>Please take a moment to let us know how we could do better and what you liked about today</a:t>
            </a:r>
          </a:p>
          <a:p>
            <a:endParaRPr lang="en-US" dirty="0"/>
          </a:p>
          <a:p>
            <a:endParaRPr lang="en-US" dirty="0"/>
          </a:p>
          <a:p>
            <a:endParaRPr lang="en-US" dirty="0"/>
          </a:p>
          <a:p>
            <a:pPr marL="114300" indent="0">
              <a:buNone/>
            </a:pPr>
            <a:r>
              <a:rPr lang="en-US" sz="2000" dirty="0">
                <a:sym typeface="Wingdings" pitchFamily="2" charset="2"/>
              </a:rPr>
              <a:t> </a:t>
            </a:r>
            <a:r>
              <a:rPr lang="en-US" sz="2000" b="0" i="0" u="sng" dirty="0">
                <a:solidFill>
                  <a:srgbClr val="0563C1"/>
                </a:solidFill>
                <a:effectLst/>
                <a:latin typeface="Calibri" panose="020F0502020204030204" pitchFamily="34" charset="0"/>
                <a:hlinkClick r:id="rId3"/>
              </a:rPr>
              <a:t>https://gis.harvard.edu/workshop-evaluation</a:t>
            </a:r>
            <a:endParaRPr lang="en-US" sz="2000" dirty="0"/>
          </a:p>
        </p:txBody>
      </p:sp>
      <p:pic>
        <p:nvPicPr>
          <p:cNvPr id="5" name="Picture 4">
            <a:extLst>
              <a:ext uri="{FF2B5EF4-FFF2-40B4-BE49-F238E27FC236}">
                <a16:creationId xmlns:a16="http://schemas.microsoft.com/office/drawing/2014/main" id="{4586FB1A-CF30-FC82-6A5B-7D67CD732880}"/>
              </a:ext>
            </a:extLst>
          </p:cNvPr>
          <p:cNvPicPr>
            <a:picLocks noChangeAspect="1"/>
          </p:cNvPicPr>
          <p:nvPr/>
        </p:nvPicPr>
        <p:blipFill rotWithShape="1">
          <a:blip r:embed="rId4"/>
          <a:srcRect l="10754" t="10476" r="10557" b="10623"/>
          <a:stretch/>
        </p:blipFill>
        <p:spPr>
          <a:xfrm>
            <a:off x="6108192" y="1337610"/>
            <a:ext cx="2724108" cy="2731470"/>
          </a:xfrm>
          <a:prstGeom prst="rect">
            <a:avLst/>
          </a:prstGeom>
        </p:spPr>
      </p:pic>
    </p:spTree>
    <p:extLst>
      <p:ext uri="{BB962C8B-B14F-4D97-AF65-F5344CB8AC3E}">
        <p14:creationId xmlns:p14="http://schemas.microsoft.com/office/powerpoint/2010/main" val="4060363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fontScale="92500"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pPr lvl="1"/>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8155</TotalTime>
  <Words>6427</Words>
  <Application>Microsoft Macintosh PowerPoint</Application>
  <PresentationFormat>On-screen Show (16:9)</PresentationFormat>
  <Paragraphs>816</Paragraphs>
  <Slides>85</Slides>
  <Notes>52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Roboto Mono</vt:lpstr>
      <vt:lpstr>Montserrat</vt:lpstr>
      <vt:lpstr>Calibri</vt:lpstr>
      <vt:lpstr>Wingdings</vt:lpstr>
      <vt:lpstr>Courier New</vt:lpstr>
      <vt:lpstr>Simple Light</vt:lpstr>
      <vt:lpstr>PowerPoint Presentation</vt:lpstr>
      <vt:lpstr>Agenda</vt:lpstr>
      <vt:lpstr>PowerPoint Presentation</vt:lpstr>
      <vt:lpstr>Who we are</vt:lpstr>
      <vt:lpstr>Who are you?</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Summary of Chapter 1</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Summary of Chapter 2</vt:lpstr>
      <vt:lpstr>PowerPoint Presentation</vt:lpstr>
      <vt:lpstr>PowerPoint Presentation</vt:lpstr>
      <vt:lpstr>Environment Differences: Local vs. HPC</vt:lpstr>
      <vt:lpstr>Copy your Script to the FASRC</vt:lpstr>
      <vt:lpstr>Feedback &amp; Output</vt:lpstr>
      <vt:lpstr>SLURM’s sbatch Jobs</vt:lpstr>
      <vt:lpstr>SLURM’s sbatch Jobs</vt:lpstr>
      <vt:lpstr>Monitoring</vt:lpstr>
      <vt:lpstr>Exercise I</vt:lpstr>
      <vt:lpstr>Exercise II</vt:lpstr>
      <vt:lpstr>Exercise</vt:lpstr>
      <vt:lpstr>Summary of Chapter 3</vt:lpstr>
      <vt:lpstr>PowerPoint Presentation</vt:lpstr>
      <vt:lpstr>PowerPoint Presentation</vt:lpstr>
      <vt:lpstr>Compare Runtime: Local vs. FASRC</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 I</vt:lpstr>
      <vt:lpstr>Exercise II</vt:lpstr>
      <vt:lpstr>Bonus Exercise</vt:lpstr>
      <vt:lpstr>Exercise</vt:lpstr>
      <vt:lpstr>Summary of Chapter 4</vt:lpstr>
      <vt:lpstr>PowerPoint Presentation</vt:lpstr>
      <vt:lpstr>PowerPoint Presentation</vt:lpstr>
      <vt:lpstr>Status Update</vt:lpstr>
      <vt:lpstr>Workshop Ad</vt:lpstr>
      <vt:lpstr>Wishes and Interests</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114</cp:revision>
  <dcterms:modified xsi:type="dcterms:W3CDTF">2023-09-26T12:45:09Z</dcterms:modified>
</cp:coreProperties>
</file>